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59" r:id="rId4"/>
    <p:sldId id="263" r:id="rId5"/>
    <p:sldId id="283" r:id="rId6"/>
    <p:sldId id="264" r:id="rId7"/>
    <p:sldId id="265" r:id="rId8"/>
    <p:sldId id="267" r:id="rId9"/>
    <p:sldId id="268" r:id="rId10"/>
    <p:sldId id="272" r:id="rId11"/>
    <p:sldId id="288" r:id="rId12"/>
    <p:sldId id="289" r:id="rId13"/>
    <p:sldId id="275" r:id="rId14"/>
    <p:sldId id="290" r:id="rId15"/>
    <p:sldId id="291" r:id="rId16"/>
    <p:sldId id="310" r:id="rId17"/>
    <p:sldId id="296" r:id="rId18"/>
    <p:sldId id="297" r:id="rId19"/>
    <p:sldId id="311" r:id="rId20"/>
    <p:sldId id="312" r:id="rId21"/>
    <p:sldId id="313" r:id="rId22"/>
    <p:sldId id="303" r:id="rId23"/>
    <p:sldId id="304" r:id="rId24"/>
    <p:sldId id="305" r:id="rId25"/>
    <p:sldId id="306" r:id="rId26"/>
    <p:sldId id="307" r:id="rId27"/>
    <p:sldId id="308" r:id="rId28"/>
    <p:sldId id="309" r:id="rId2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734E-724A-4C53-BACF-3486C47A6EE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3321-071E-4B2D-BD21-AB90F3E19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734E-724A-4C53-BACF-3486C47A6EE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3321-071E-4B2D-BD21-AB90F3E19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734E-724A-4C53-BACF-3486C47A6EE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3321-071E-4B2D-BD21-AB90F3E19619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734E-724A-4C53-BACF-3486C47A6EE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3321-071E-4B2D-BD21-AB90F3E1961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734E-724A-4C53-BACF-3486C47A6EE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3321-071E-4B2D-BD21-AB90F3E19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734E-724A-4C53-BACF-3486C47A6EE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3321-071E-4B2D-BD21-AB90F3E1961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734E-724A-4C53-BACF-3486C47A6EE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3321-071E-4B2D-BD21-AB90F3E19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734E-724A-4C53-BACF-3486C47A6EE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3321-071E-4B2D-BD21-AB90F3E19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734E-724A-4C53-BACF-3486C47A6EE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3321-071E-4B2D-BD21-AB90F3E196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734E-724A-4C53-BACF-3486C47A6EE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3321-071E-4B2D-BD21-AB90F3E19619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D734E-724A-4C53-BACF-3486C47A6EE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A3321-071E-4B2D-BD21-AB90F3E1961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77D734E-724A-4C53-BACF-3486C47A6EED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E7A3321-071E-4B2D-BD21-AB90F3E1961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profstandart.rosmintrud.r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223224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поведения студентов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01208"/>
            <a:ext cx="6400800" cy="648072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Веселова Татьяна Михайловна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Мастер п/о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10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Аддиктивное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поведение</a:t>
            </a:r>
            <a:b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Химические и нехимические виды зависимости</a:t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80729"/>
            <a:ext cx="4040188" cy="720080"/>
          </a:xfrm>
        </p:spPr>
        <p:txBody>
          <a:bodyPr>
            <a:normAutofit/>
          </a:bodyPr>
          <a:lstStyle/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Признаки, свойственные для химических видов зависимости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1700808"/>
            <a:ext cx="4330824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запах алкоголя, табака или иной непривычный запах, исходящий от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расширенные или наоборот суженные зрачки, бледность (или внезапное покраснение) кожных покровов, необычный (чаще сероватый) их оттенок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жалобы на жажду, сердцебиение, повышенную утомляемость, внезапная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потливость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разнообразие и неустойчивость эмоциональных реакций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употребление специфической лексики (использование жаргонизмов в названиях наркотических веществ, способов их употребления, эффектов от применения)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психоактивных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 среди сверстников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052737"/>
            <a:ext cx="4041775" cy="14401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00808"/>
            <a:ext cx="381642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37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20688"/>
            <a:ext cx="4040188" cy="1152129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Признаки, свойственные для нехимических видов зависимости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44824"/>
            <a:ext cx="4040188" cy="42813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изменение пищевого поведения (постоянное переедание или отказ от еды)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времени (более 3-4 часов), проводимого за компьютерными играми, ночное общение в социальных сетях.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яркие вспышки агрессии у студента при ограничении его во времени пользования компьютером, приступы гнева в ответ на запреты пользоваться телефоном, планшетом и другими техническими средствами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980729"/>
            <a:ext cx="4041775" cy="288032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412776"/>
            <a:ext cx="3744416" cy="471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4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Агрессивное поведение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4040188" cy="648072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Агрессивное поведение обучающегося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28800"/>
            <a:ext cx="4402832" cy="44973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Типично для подросткового возраста </a:t>
            </a:r>
            <a:endParaRPr lang="ru-RU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свидетельствует о трудностях личностного/социального характера у агрессора </a:t>
            </a:r>
            <a:endParaRPr lang="ru-RU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Означает необходимость психологической и педагогической помощи как жертве агрессии, так и самому агрессору </a:t>
            </a:r>
            <a:endParaRPr lang="ru-RU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предпосылкой </a:t>
            </a:r>
            <a:r>
              <a:rPr 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делинквентного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поведения </a:t>
            </a:r>
            <a:endParaRPr lang="ru-RU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7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признаки: </a:t>
            </a:r>
            <a:endParaRPr lang="ru-RU" sz="72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7200" dirty="0">
                <a:solidFill>
                  <a:srgbClr val="4584D3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7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Любое </a:t>
            </a:r>
            <a:r>
              <a:rPr lang="ru-RU" sz="7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</a:t>
            </a:r>
            <a:r>
              <a:rPr lang="ru-RU" sz="7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психологическое насилие</a:t>
            </a:r>
            <a:r>
              <a:rPr lang="ru-RU" sz="7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направленное на других </a:t>
            </a:r>
            <a:r>
              <a:rPr lang="ru-RU" sz="7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обучающихся, учителей или объекты</a:t>
            </a:r>
          </a:p>
          <a:p>
            <a:pPr marL="0" lvl="0" indent="0">
              <a:buNone/>
            </a:pPr>
            <a:r>
              <a:rPr lang="ru-RU" sz="7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7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Систематические крики, удары, драки, повреждение имущества, распространение слухов и сплетен, обидные посты в адрес других в социальных сетях, угрозы, травля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89040"/>
            <a:ext cx="3960440" cy="236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960440" cy="209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63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вероятность, что обучающийся стал жертвой агрессии со стороны сверстников, если он: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в подавленном настроении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сторонится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одногруппников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избегает массовых мероприятий в образовательной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организции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часто болеет/ не приходит в колледж/техникум по другим причинам;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негативно реагирует на сигнал нового сообщения, пришедшего на смартфон;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отпрашивается с занятий, объясняя это плохим самочувствием;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аутоагрессивное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поведение (наносит себе порезы, ожоги и т.д.).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Агрессивное поведение</a:t>
            </a:r>
          </a:p>
        </p:txBody>
      </p:sp>
    </p:spTree>
    <p:extLst>
      <p:ext uri="{BB962C8B-B14F-4D97-AF65-F5344CB8AC3E}">
        <p14:creationId xmlns:p14="http://schemas.microsoft.com/office/powerpoint/2010/main" val="198749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Делинкветное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052736"/>
            <a:ext cx="4402832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Делинквентное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поведение, при котором нарушаются нормы права, но в силу либо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недостижения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подростком возраста уголовной ответственности, либо незначительности правонарушения, за ним не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уголовное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наказание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Воровство, подлоги, вандализм, поджоги, мошенничество, кражи со взломом, вымогательство, грабежи, мелкое хулиганство, нападения и жестокие действия по отношению к людям или животным, шантаж, принуждение к действиям, жёсткие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угрозы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криминальному поведению относятся серьезные преступления, влекущие за собой реальное уголовное наказание 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30" t="29303" r="8126" b="31835"/>
          <a:stretch/>
        </p:blipFill>
        <p:spPr bwMode="auto">
          <a:xfrm>
            <a:off x="5148064" y="1268760"/>
            <a:ext cx="352839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13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8147248" cy="4569371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любовь и забота в семье, доверительные отношения с родителями, поддержка со стороны значимых взрослых и сверстников с социально-одобряемым поведением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хорошие познавательные способности и чувство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юмора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внутренний самоконтроль, способность управлять гневом, целеустремленность, навыки принятия решений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учебе, социально-одобряемым увлечениям, активному участию в работе группы, наличие определенных обязанностей и успехов в их выполнении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 других людей, законов и норм общества, школы, семейных стандартов, признание и одобрение правильных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способность проявлять преданность, близость и сочувствие по отношению к другим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сильные стороны студента являются предохраняющими факторами?</a:t>
            </a:r>
          </a:p>
        </p:txBody>
      </p:sp>
    </p:spTree>
    <p:extLst>
      <p:ext uri="{BB962C8B-B14F-4D97-AF65-F5344CB8AC3E}">
        <p14:creationId xmlns:p14="http://schemas.microsoft.com/office/powerpoint/2010/main" val="8311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1916832"/>
            <a:ext cx="8064895" cy="4209331"/>
          </a:xfrm>
        </p:spPr>
        <p:txBody>
          <a:bodyPr>
            <a:normAutofit/>
          </a:bodyPr>
          <a:lstStyle/>
          <a:p>
            <a:pPr marL="0" lvl="0" indent="0">
              <a:buClr>
                <a:srgbClr val="31B6FD"/>
              </a:buClr>
              <a:buNone/>
            </a:pPr>
            <a:r>
              <a:rPr lang="ru-RU" sz="20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 профилактика </a:t>
            </a:r>
            <a:r>
              <a:rPr lang="ru-RU" sz="20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ориентирована</a:t>
            </a:r>
            <a:r>
              <a:rPr lang="ru-RU" sz="20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главным образом, на подростковый возраст. 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ru-RU" sz="2000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Вторичная профилактика </a:t>
            </a:r>
            <a:r>
              <a:rPr lang="ru-RU" sz="20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направлена на выявление групп высокого риска. Это работа прежде всего с теми подростками, которые проживают в неблагоприятных </a:t>
            </a:r>
            <a:r>
              <a:rPr lang="ru-RU" sz="20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</a:t>
            </a:r>
            <a:r>
              <a:rPr lang="ru-RU" sz="20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условиях. 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ru-RU" sz="2000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Третичная профилактика</a:t>
            </a:r>
            <a:r>
              <a:rPr lang="ru-RU" sz="20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предупреждение </a:t>
            </a:r>
            <a:r>
              <a:rPr lang="ru-RU" sz="20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рецидивов, а также последствий уже сформированного </a:t>
            </a:r>
            <a:r>
              <a:rPr lang="ru-RU" sz="2000" dirty="0" err="1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девиантного</a:t>
            </a:r>
            <a:r>
              <a:rPr lang="ru-RU" sz="20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поведения. </a:t>
            </a:r>
            <a:r>
              <a:rPr lang="ru-RU" sz="20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Третичную профилактику называют реабилитацией. </a:t>
            </a:r>
            <a:r>
              <a:rPr lang="ru-RU" sz="20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большее поле деятельности для специалистов; психологов, психотерапевтов, ну и наша работа тоже необходима</a:t>
            </a:r>
            <a:endParaRPr lang="ru-RU" sz="2000" dirty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ПРОФИЛАКТИКИ ДЕВИАНТНОГО ПОВЕДЕНИЯ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411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916832"/>
            <a:ext cx="8064896" cy="4209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ПРОФИЛАКТИКИ БЕЗНАДЗОРНОСТИ И ПРАВОНАРУШЕНИЙ НЕСОВЕРШЕННОЛЕТНИХ</a:t>
            </a:r>
          </a:p>
        </p:txBody>
      </p:sp>
    </p:spTree>
    <p:extLst>
      <p:ext uri="{BB962C8B-B14F-4D97-AF65-F5344CB8AC3E}">
        <p14:creationId xmlns:p14="http://schemas.microsoft.com/office/powerpoint/2010/main" val="177262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1044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ресурсы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Грант.ru. Информационно-правовой портал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http://www.garant.ru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 Плюс http://www.consultant.ru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стандарты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profstandart.rosmintrud.ru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Профстандартпедагога.рф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http://профстандартпедагога.рф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центр образовательного законодательства http://www.lexed.ru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основания профилактики</a:t>
            </a:r>
          </a:p>
        </p:txBody>
      </p:sp>
    </p:spTree>
    <p:extLst>
      <p:ext uri="{BB962C8B-B14F-4D97-AF65-F5344CB8AC3E}">
        <p14:creationId xmlns:p14="http://schemas.microsoft.com/office/powerpoint/2010/main" val="140821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/>
          </a:bodyPr>
          <a:lstStyle/>
          <a:p>
            <a:pPr marL="0" lvl="0" indent="0">
              <a:buClr>
                <a:srgbClr val="31B6FD"/>
              </a:buClr>
              <a:buNone/>
            </a:pPr>
            <a:r>
              <a:rPr lang="ru-RU" sz="16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если Вы </a:t>
            </a:r>
            <a:r>
              <a:rPr lang="ru-RU" sz="1600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заметили </a:t>
            </a:r>
            <a:r>
              <a:rPr lang="ru-RU" sz="1600" b="1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студента хоть </a:t>
            </a:r>
            <a:r>
              <a:rPr lang="ru-RU" sz="1600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признаков </a:t>
            </a:r>
            <a:r>
              <a:rPr lang="ru-RU" sz="16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600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получили информацию от третьих лиц </a:t>
            </a:r>
            <a:r>
              <a:rPr lang="ru-RU" sz="16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– не спешите делать окончательные выводы 	• </a:t>
            </a:r>
            <a:r>
              <a:rPr lang="ru-RU" sz="1600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понаблюдайте</a:t>
            </a:r>
            <a:r>
              <a:rPr lang="ru-RU" sz="16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160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подростком</a:t>
            </a:r>
            <a:endParaRPr lang="ru-RU" sz="1600" dirty="0" smtClean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31B6FD"/>
              </a:buClr>
              <a:buNone/>
            </a:pPr>
            <a:r>
              <a:rPr lang="ru-RU" sz="16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• проведите </a:t>
            </a:r>
            <a:r>
              <a:rPr lang="ru-RU" sz="1600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социальных </a:t>
            </a:r>
            <a:r>
              <a:rPr lang="ru-RU" sz="1600" b="1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сетей</a:t>
            </a:r>
            <a:endParaRPr lang="ru-RU" sz="1600" dirty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31B6FD"/>
              </a:buClr>
              <a:buNone/>
            </a:pPr>
            <a:r>
              <a:rPr lang="ru-RU" sz="16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• важно убедиться в том, что в данной ситуации поведение подростка не носит демонстративный характер. </a:t>
            </a:r>
            <a:endParaRPr lang="ru-RU" sz="1600" dirty="0" smtClean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31B6FD"/>
              </a:buClr>
              <a:buNone/>
            </a:pPr>
            <a:r>
              <a:rPr lang="ru-RU" sz="16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• узнайте у других преподавателей, наблюдали ли они у данного обучающегося указанные </a:t>
            </a:r>
            <a:r>
              <a:rPr lang="ru-RU" sz="16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признаки.</a:t>
            </a:r>
            <a:endParaRPr lang="ru-RU" sz="1600" dirty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31B6FD"/>
              </a:buClr>
              <a:buNone/>
            </a:pPr>
            <a:r>
              <a:rPr lang="ru-RU" sz="16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• свяжитесь с </a:t>
            </a:r>
            <a:r>
              <a:rPr lang="ru-RU" sz="16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 </a:t>
            </a:r>
            <a:r>
              <a:rPr lang="ru-RU" sz="16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поделитесь своими наблюдениями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делать, если Вы заметили у подростка/молодого человека признаки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872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570392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девиантного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поведения: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78497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06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556792"/>
            <a:ext cx="7848871" cy="4569371"/>
          </a:xfrm>
        </p:spPr>
        <p:txBody>
          <a:bodyPr>
            <a:normAutofit/>
          </a:bodyPr>
          <a:lstStyle/>
          <a:p>
            <a:pPr marL="0" lvl="0" indent="0">
              <a:buClr>
                <a:srgbClr val="31B6FD"/>
              </a:buClr>
              <a:buNone/>
            </a:pPr>
            <a:r>
              <a:rPr lang="ru-RU" sz="22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• </a:t>
            </a:r>
            <a:r>
              <a:rPr lang="ru-RU" sz="2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проведите </a:t>
            </a:r>
            <a:r>
              <a:rPr lang="ru-RU" sz="2200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индивидуальную беседу </a:t>
            </a:r>
            <a:r>
              <a:rPr lang="ru-RU" sz="2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подростком/молодым человеком с целью установления мотивации и оценки степени угрозы для его жизни и </a:t>
            </a:r>
            <a:r>
              <a:rPr lang="ru-RU" sz="22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</a:t>
            </a:r>
            <a:endParaRPr lang="ru-RU" sz="2200" dirty="0">
              <a:solidFill>
                <a:srgbClr val="073E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31B6FD"/>
              </a:buClr>
              <a:buNone/>
            </a:pPr>
            <a:r>
              <a:rPr lang="ru-RU" sz="2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• </a:t>
            </a:r>
            <a:r>
              <a:rPr lang="ru-RU" sz="22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посоветуйтесь с </a:t>
            </a:r>
            <a:r>
              <a:rPr lang="ru-RU" sz="2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другими </a:t>
            </a:r>
            <a:r>
              <a:rPr lang="ru-RU" sz="22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преподавателями и администрацией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ru-RU" sz="2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• установите </a:t>
            </a:r>
            <a:r>
              <a:rPr lang="ru-RU" sz="2200" b="1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связь с законными представителями </a:t>
            </a:r>
            <a:r>
              <a:rPr lang="ru-RU" sz="2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обучающегося. Если они не знают о его увлечениях, аккуратно объясните </a:t>
            </a:r>
            <a:r>
              <a:rPr lang="ru-RU" sz="22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ситуацию</a:t>
            </a:r>
            <a:r>
              <a:rPr lang="ru-RU" sz="2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попросите их не ругать </a:t>
            </a:r>
            <a:r>
              <a:rPr lang="ru-RU" sz="22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подростка. </a:t>
            </a:r>
            <a:r>
              <a:rPr lang="ru-RU" sz="2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Выработайте единую стратегию </a:t>
            </a:r>
            <a:r>
              <a:rPr lang="ru-RU" sz="22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ru-RU" sz="2200" dirty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• выработайте индивидуальную траекторию помощи с </a:t>
            </a:r>
            <a:r>
              <a:rPr lang="ru-RU" sz="2200" dirty="0" smtClean="0">
                <a:solidFill>
                  <a:srgbClr val="073E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 и специалистами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делать, если Вы точно знаете, что у обучающегося рискованное поведение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6145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340768"/>
            <a:ext cx="7408333" cy="4785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беседы изучите тот вид деятельности, которым увлекается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во время беседы: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•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используйте спокойный доброжелательный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•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избегайте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осуждения.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Дайте понять, что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ставите своей целью наказать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• Ему нужно высказаться.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поможет определить мотивацию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выстраивать работу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этим подростком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семьей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•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убедитесь в том, что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подросток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осознает, как административные риски, так и опасность для жизни и здоровья. Для этого задавайте открытые вопросы (например, «Как ты считаешь, есть ли какая-то опасность в твоих увлечениях?», «Могут ли тебя поймать? Кто? А что будет, если тебя поймают?» и т.д.)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146456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разговора с обучающимися</a:t>
            </a:r>
          </a:p>
        </p:txBody>
      </p:sp>
    </p:spTree>
    <p:extLst>
      <p:ext uri="{BB962C8B-B14F-4D97-AF65-F5344CB8AC3E}">
        <p14:creationId xmlns:p14="http://schemas.microsoft.com/office/powerpoint/2010/main" val="384021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435280" cy="54334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 Вас возникли подозрения в том, что обучающийся употребил </a:t>
            </a:r>
            <a:r>
              <a:rPr lang="ru-RU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психоактивное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вещество, необходимо: </a:t>
            </a:r>
            <a:endPara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Удалить обучающегося из кабинета, отделить его от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одногруппников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(старайтесь сделать это как можно менее агрессивно, не акцентируя на этом внимание других студентов,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безоценочно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Срочно вызвать медицинского работника ПОО (не оставляя обучающегося одного)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Поставить в известность руководителей ПОО, психолога, социального педагога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состояние подростка/молодого человека может быть расценено как состояние наркотического или алкогольного опьянения, немедленно известить о случившемся родителей или опекунов подростка (учитывайте семейную ситуацию, попросите родителей избегать насильственных действий, рекомендуйте разобраться в ситуации, оказать поддержку)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консилиума с другими специалистами ПОО разработать программу дальнейшего сопровождения обучающегося и профилактических мероприятий в ПОО, рассмотреть вопрос о необходимости его постановки профилактический учет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мониторинг ситуации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•Сохранять контакт с подростком. Для этого: помните, что авторитарный стиль взаимодействия для подростков неэффективен и даже опасен. Чрезмерные запреты, ограничения свободы и наказания могут спровоцировать у подростка ответную агрессию и заставить погрузиться его еще глубже в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аддиктивное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поведение. В подростковом возрасте предпочтительной формой взаимодействия является заключение договоренностей. Если ограничение необходимо, не пожалейте времени на объяснение его целесообразности.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созданию дружеской поддерживающей атмосферы в классе, ориентировать учеников на совместную деятельность и сотрудничество. Всегда внимательно выслушивать жалобы детей, помогая им разобраться в возникшей ситуации.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Обращать внимание на ситуации, когда один или несколько учеников явно демонстрируют какой-либо вид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аддиктивного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поведения (чаще курение или употребление алкоголя), проведите разъясняющую беседу с ним лично, поговорите с родителями, для дополнительной помощи обратитесь к психологу и социальному педагогу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•Классный час используйте как место и время поговорить о личных интересах каждого студента, ненавязчиво пропагандируя здоровый образ жизни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поддерживать диалог с подростками, оставлять возможность, чтобы при необходимости ученик мог обратиться к вам в трудной жизненной ситуации.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развитию умения у обучающегося отстоять свою точку зрения в дискуссиях со взрослыми, это поможет ему отказать в предложениях употребления ПАВ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Алгоритмы действий в ситуации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аддиктивного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(зависимого) поведения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135340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столкнулись с непосредственными проявлениями агрессии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Аккуратно остановите это действие, не акцентируя на этом внимание других студентов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Постарайтесь не переходить на крик, избегать агрессивных действий со своей стороны.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последствиями агрессивного поведения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Окажите первичную помощь студенту-жертве агрессивных действий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Наедине уточните, в каком он состоянии (физическом и психологическом)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Уточните, не является ли проявление агрессии систематическим по отношению к нему, есть ли у него друзья в колледже/техникуме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Проявите заботу, предложите ему при необходимости обращаться к вам за поддержкой, предложите ему выговориться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Уточните, готов ли он пойти на примирение 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агрессором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Вступите в диалог с агрессором (агрессорами)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наедине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Не спешите занимать обвинительную позицию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Спросите, что с ним сейчас происходит, в какой он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Попробуйте уточнить, в чем причина, зачем он так себя ведет, возможно ему самому нужна помощь и его агрессия носит защитный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Спросите, при каких условиях он больше не стал бы совершать подобные действия (возможно, подходящим решением будет заключить некоторую «сделку»)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Уточните его интересы, круг общения, по возможности включите его в какую-нибудь творческую/конструктивную деятельность, которая может быть ему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Уточните, готов ли он пойти на примирение/восстановление отношений с жертвой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Алгоритмы действий в ситуации агрессивного поведения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222636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2565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случай подразумевает хотя бы малейшую потенциальную угрозу для здоровья (физического и психологического) или студент ведет себя агрессивно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систематически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вынесите этот случай на консилиум с другими специалистами ПОО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обсудите этот случай с психологом и представителем службы примирения/медиации (если она есть)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Учитывая семейную ситуацию студента-агрессора, аккуратно сообщите родителям, попросите их не применять насильственные наказания. Объясните ситуацию родителям жертвы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 с другими специалистами ПОО разработайте программу психолого-педагогических и педагогических мероприятий, направленных на профилактику и коррекцию агрессивного поведения, помощь жертве, сплочение студенческого коллектива, приступите к реализации этой программы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возможности, включите агрессора и жертву в созидательную, интересную им коллективную деятельность, где они оба смогут чувствовать свою причастность к коллективу и осознавать полезность собственных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 случае травли на публичных страницах в социальных сетях, обратитесь к их администратору (если им является другой студент), либо вынесите на консилиум предложение обратиться в правоохранительные органы с целью блокировки данной страницы (если администрация анонимна или не относится к ПОО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Через некоторое время проведите мониторинг ситуации, убедитесь, что динамика агрессивных проявлений идет на спад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Алгоритмы действий в ситуации агрессивного поведения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325991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взаимодействию с подростками/молодыми людьми 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Отмечайте положительные стороны студента, не делая акцент на отрицательных, чтобы не навешивать ярлыки. Старайтесь оценивать не самого студента, а его поступки. Избегайте публичного порицания сравнения, выделяя кого-то одного, это может задеть чувства других обучающихся. 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возникновения сложной ситуации, решайте проблему, беседуя с ее участниками. Студент может не сразу открыться, ему нужно время, чтобы довериться. Если мнение студента противоречит Вашему, попробуйте построить с ним конструктивный диалог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Обращайте внимание на свои чувства и эмоции. Если Вы злитесь или испытываете другие сильные чувства во время общения с обучающимся, то переадресуйте решение проблемы другим специалистам (психологу или социальному педагогу), чтобы не усугубить ситуацию. 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сложных ситуациях привлекайте внимание родителей к проблеме студента. Помните, что подросток/молодой человек может скрывать происходящие события от родителей. Налаживайте и поддерживайте доверительные отношения с родителями своих студентов. 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Доверяйте своей интуиции и своему профессиональному опыту: если Вам кажется, что что-то не так, у ученика выявляются резкие изменения в поведении, покажите свою готовность помочь ему. 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столкнулись с тем, что подросток делится проблемой, с которой Вы не можете справиться сами, сохраняйте спокойствие, говорите искренне и постарайтесь определить, насколько серьезна ситуация. Попытайтесь донести, что любые действия направлены на его благо и возможно ему следует обратиться при Вашей помощи и поддержке родителей к другим специалистам. 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 выработать с обучающимся и его родителями совместный план решения проблемы. </a:t>
            </a: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выявлении выраженных поведенческих трудностей у студента обсудите на консилиуме вместе с администрацией ПОО, психологом, социальным педагогом, родителями или законными представителями сложившуюся ситуацию и выработайте план работы. При необходимости скоординируйте свои действия со специалистами КДН и ЗП, ПДН, ПМПК, центров ППМС помощи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Если Вы увидели положительные изменения в поведении подростка, не скупитесь на похвалу и одобрение.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Алгоритмы действий в ситуации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делинквентного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поведения</a:t>
            </a:r>
          </a:p>
        </p:txBody>
      </p:sp>
    </p:spTree>
    <p:extLst>
      <p:ext uri="{BB962C8B-B14F-4D97-AF65-F5344CB8AC3E}">
        <p14:creationId xmlns:p14="http://schemas.microsoft.com/office/powerpoint/2010/main" val="58626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836712"/>
            <a:ext cx="4038600" cy="528945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уверены, что в подобных ситуациях, Вы грамотно поступаете, опираясь на собственный педагогический опыт,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предлагаем Вам при необходимости обращаться к этим памяткам в сложных ситуациях. 	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КУДА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ОБРАТИТЬСЯ ЗА ПОМОЩЬЮ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телефон доверия (бесплатно, круглосуточно) 8-800-2000-122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консультирование, экстренная и кризисная психологическая помощь для детей в трудной жизненной ситуации, подростков и их родителей, педагогов и специалистов в организациях Вашего муниципалитета/региона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0" t="31376" r="7604" b="36520"/>
          <a:stretch/>
        </p:blipFill>
        <p:spPr bwMode="auto">
          <a:xfrm>
            <a:off x="4716016" y="1268760"/>
            <a:ext cx="3960440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20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материалы по проблематике размещены на сайте Министерства просвещения Российской Федерации ФГБНУ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защиты прав и интересов детей»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https://fcprc.ru/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Горячая линия «Ребёнок в опасности» Следственного комитета РФ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Дети, их родители, а также все неравнодушные граждане, обладающие информацией о совершенном или готовящемся преступлении против несовершеннолетнего или малолетнего ребенка, могут позвонить по бесплатному, круглосуточному номеру телефона 8-800-200-19-10 из московского региона России.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•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Горячая линия «Дети Онлайн»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(бесплатно, с 09-00 до 18-00 по рабочим дням) 8-800-250-00-15. Консультирование взрослых по вопросам: как оградить детей от негативного контента, преследования, шантажа, домогательства в Интернете. Сайт: http:// detionline.com/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helpline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портал по проблемам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буллинга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http://druzhbacn.cartoonnetwork.ru/#/get-help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горячая линия по вопросам наркомании и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алкозависимости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(бесплатно, круглосуточно) 8-800-700-50-50. Опытные психологи окажут помощь по вопросам лечения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нарко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алкозависимости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детоксикации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реабилитация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иресоциализации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• 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Здоровая Россия. Проект министерства здравоохранения РФ.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Бесплатная горячая линия: 8-800-200-0-200. Консультации по вопросам здорового образа жизни, отказа от курения табака, употребления алкоголя и наркотиков. Сайт проекта: http:// www.takzdorovo.ru/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Куда еще можно обратиться педагогу в кризисных ситуациях</a:t>
            </a:r>
          </a:p>
        </p:txBody>
      </p:sp>
    </p:spTree>
    <p:extLst>
      <p:ext uri="{BB962C8B-B14F-4D97-AF65-F5344CB8AC3E}">
        <p14:creationId xmlns:p14="http://schemas.microsoft.com/office/powerpoint/2010/main" val="36051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88798" y="2967335"/>
            <a:ext cx="816640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941168"/>
            <a:ext cx="156292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05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4834880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проблемное (отклоняющееся) поведение 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Отклоняющееся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девиантное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поведение - постоянно, стойко повторяющееся поведение, не соответствующее общепринятым социальным нормам и наносящее ущерб самому человеку, окружающим людям и имуществу.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в подростковом возрасте начинается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частых или регулярных проявлений ненадлежащего поведения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признаки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Нарушения правил, прогулы занятий, частые случаи обмана, побеги из дома, чрезмерное упрямство, открытое непослушание, обидчивость, гневливость и др.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ПРИЗНАКИ РАЗЛИЧНЫХ ВИДОВ ДЕВИАНТНОГО ПОВЕДЕНИЯ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44824"/>
            <a:ext cx="330822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13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5194920" cy="475252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Разговоры о рискованном досуге, картинки и фотографии на подобную тематику в социальных сетях, употребление сленга («зацеп»,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диггить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сталкить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 др.), грязная и порванная одежда, ушибы и другие травмы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Подростковый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стремление к чему-то неизвестному, рискованному,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героическому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активный поиск способов утверждения своего «Я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стремление объединяться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получать оценку от сверстников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новых ощущений, сложных и интенсивных занятий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Рискованное поведение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1556792"/>
            <a:ext cx="3151187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54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5122912" cy="518457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зацепинг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трейлсерфинг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езда между или под вагонами, на хвостовом вагоне или крыше поезда.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•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руфинг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крышолазание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») – передвижение по высотным точкам зданий и/или выполнение на них трюков (например, сальто на краю крыши)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диггерство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непрофессиональное исследование искусственных подземных сооружений (например, бомбоубежищ, закрытых станций метро)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развиваются различные формы экстремальных увлечений молодежи: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97" y="1321011"/>
            <a:ext cx="2755900" cy="1709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814" y="3110494"/>
            <a:ext cx="2808312" cy="159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 descr="https://my-kiev.com/wp-content/uploads/2019/07/diggery-Kiev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97" y="4792917"/>
            <a:ext cx="3024336" cy="17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34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4906888" cy="47853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сталкеринг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сталкинг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сталкерство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 исследование заброшенных, недостроенных и охраняемых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</a:t>
            </a:r>
          </a:p>
          <a:p>
            <a:pPr marL="0" indent="0">
              <a:buNone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опасное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селфи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вид фотографирования себя, при котором выбор места или объекта для фотографии связан с повышенной опасностью (например, вис на строительном кране на одной руке, фотография с огнестрельным оружием)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 развиваются различные формы экстремальных увлечений молодежи: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247" y="1268760"/>
            <a:ext cx="2878137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06295"/>
            <a:ext cx="2952328" cy="1906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20733"/>
            <a:ext cx="2878137" cy="1776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28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370527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возрастными закономерностями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личностными особенностями подростка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характером взаимоотношений в семье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неэффективностью досуговой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модными у подростков тенденциями и т.д.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вовлеченности в виды деятельности, связанные с повышенной опасностью и риском, обусловлена:</a:t>
            </a:r>
          </a:p>
        </p:txBody>
      </p:sp>
    </p:spTree>
    <p:extLst>
      <p:ext uri="{BB962C8B-B14F-4D97-AF65-F5344CB8AC3E}">
        <p14:creationId xmlns:p14="http://schemas.microsoft.com/office/powerpoint/2010/main" val="200865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556791"/>
            <a:ext cx="4492021" cy="43924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признаки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Подавленное настроение, порезы, закрытость, низкий уровень коммуникации, картинки в социальных сетях и записи на депрессивную, суицидальную тематику, участие в соответствующих группах, высказывания или записи на тему смерти, отсутствие желания жить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Суицидальное,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самоповреждающее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поведение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56792"/>
            <a:ext cx="331236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70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9" y="1988841"/>
            <a:ext cx="4392487" cy="38884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Аддиктивное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(зависимое) поведение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один из видов отклоняющегося поведения, которое выражается в пагубном пристрастии к какому-либо предмету или действию на фоне осложненной адаптации к проблемным ситуациям.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Аддиктивное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(зависимое) поведение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18" t="39739" r="7873" b="16045"/>
          <a:stretch/>
        </p:blipFill>
        <p:spPr bwMode="auto">
          <a:xfrm>
            <a:off x="5436096" y="1556792"/>
            <a:ext cx="3439235" cy="4680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963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1936</TotalTime>
  <Words>2242</Words>
  <Application>Microsoft Office PowerPoint</Application>
  <PresentationFormat>Экран (4:3)</PresentationFormat>
  <Paragraphs>177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Волна</vt:lpstr>
      <vt:lpstr>Профилактика девиантного поведения студентов</vt:lpstr>
      <vt:lpstr>Виды девиантного поведения:</vt:lpstr>
      <vt:lpstr>ПРИЗНАКИ РАЗЛИЧНЫХ ВИДОВ ДЕВИАНТНОГО ПОВЕДЕНИЯ</vt:lpstr>
      <vt:lpstr>Рискованное поведение</vt:lpstr>
      <vt:lpstr>Активно развиваются различные формы экстремальных увлечений молодежи:</vt:lpstr>
      <vt:lpstr>Активно развиваются различные формы экстремальных увлечений молодежи:</vt:lpstr>
      <vt:lpstr>Степень вовлеченности в виды деятельности, связанные с повышенной опасностью и риском, обусловлена:</vt:lpstr>
      <vt:lpstr>Суицидальное, самоповреждающее поведение</vt:lpstr>
      <vt:lpstr>Аддиктивное (зависимое) поведение</vt:lpstr>
      <vt:lpstr>Аддиктивное поведение Химические и нехимические виды зависимости </vt:lpstr>
      <vt:lpstr>Презентация PowerPoint</vt:lpstr>
      <vt:lpstr>Агрессивное поведение</vt:lpstr>
      <vt:lpstr>Агрессивное поведение</vt:lpstr>
      <vt:lpstr>Делинкветное поведение</vt:lpstr>
      <vt:lpstr>Какие сильные стороны студента являются предохраняющими факторами?</vt:lpstr>
      <vt:lpstr>УРОВНИ ПРОФИЛАКТИКИ ДЕВИАНТНОГО ПОВЕДЕНИЯ </vt:lpstr>
      <vt:lpstr>СИСТЕМА ПРОФИЛАКТИКИ БЕЗНАДЗОРНОСТИ И ПРАВОНАРУШЕНИЙ НЕСОВЕРШЕННОЛЕТНИХ</vt:lpstr>
      <vt:lpstr>Нормативно-правовые основания профилактики</vt:lpstr>
      <vt:lpstr>Что делать, если Вы заметили у подростка/молодого человека признаки</vt:lpstr>
      <vt:lpstr>Что делать, если Вы точно знаете, что у обучающегося рискованное поведение </vt:lpstr>
      <vt:lpstr>Основные принципы разговора с обучающимися</vt:lpstr>
      <vt:lpstr>Алгоритмы действий в ситуации аддиктивного (зависимого) поведения</vt:lpstr>
      <vt:lpstr>Алгоритмы действий в ситуации агрессивного поведения</vt:lpstr>
      <vt:lpstr>Алгоритмы действий в ситуации агрессивного поведения</vt:lpstr>
      <vt:lpstr>Алгоритмы действий в ситуации делинквентного поведения</vt:lpstr>
      <vt:lpstr>ЗАКЛЮЧЕНИЕ</vt:lpstr>
      <vt:lpstr>Куда еще можно обратиться педагогу в кризисных ситуациях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</dc:creator>
  <cp:lastModifiedBy>z</cp:lastModifiedBy>
  <cp:revision>85</cp:revision>
  <cp:lastPrinted>2022-04-05T08:27:22Z</cp:lastPrinted>
  <dcterms:created xsi:type="dcterms:W3CDTF">2022-03-18T08:37:02Z</dcterms:created>
  <dcterms:modified xsi:type="dcterms:W3CDTF">2022-04-05T08:34:43Z</dcterms:modified>
</cp:coreProperties>
</file>